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5" d="100"/>
          <a:sy n="35" d="100"/>
        </p:scale>
        <p:origin x="-1688" y="-5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DBC12-85D5-4E9E-A141-D6D212026E95}" type="datetimeFigureOut">
              <a:rPr lang="es-ES" smtClean="0"/>
              <a:pPr/>
              <a:t>10/03/2019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B2BB9-0607-44E5-A0D5-9D91E8E1153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17 Grupo"/>
          <p:cNvGrpSpPr/>
          <p:nvPr/>
        </p:nvGrpSpPr>
        <p:grpSpPr>
          <a:xfrm>
            <a:off x="2267744" y="2060848"/>
            <a:ext cx="5729227" cy="3336468"/>
            <a:chOff x="2267744" y="2060848"/>
            <a:chExt cx="5729227" cy="3336468"/>
          </a:xfrm>
        </p:grpSpPr>
        <p:sp>
          <p:nvSpPr>
            <p:cNvPr id="1026" name="Rectángulo 7"/>
            <p:cNvSpPr>
              <a:spLocks noChangeArrowheads="1"/>
            </p:cNvSpPr>
            <p:nvPr/>
          </p:nvSpPr>
          <p:spPr bwMode="auto">
            <a:xfrm>
              <a:off x="4283968" y="2204864"/>
              <a:ext cx="3672408" cy="24707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Anáfora  indirecta asociativa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7" name="Rectángulo 6"/>
            <p:cNvSpPr>
              <a:spLocks noChangeArrowheads="1"/>
            </p:cNvSpPr>
            <p:nvPr/>
          </p:nvSpPr>
          <p:spPr bwMode="auto">
            <a:xfrm>
              <a:off x="4283968" y="2924944"/>
              <a:ext cx="1152128" cy="3600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Anáfora conceptual</a:t>
              </a:r>
              <a:r>
                <a:rPr kumimoji="0" lang="es-ES" sz="9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 no equivalente</a:t>
              </a:r>
            </a:p>
          </p:txBody>
        </p:sp>
        <p:sp>
          <p:nvSpPr>
            <p:cNvPr id="1028" name="Rectángulo 5"/>
            <p:cNvSpPr>
              <a:spLocks noChangeArrowheads="1"/>
            </p:cNvSpPr>
            <p:nvPr/>
          </p:nvSpPr>
          <p:spPr bwMode="auto">
            <a:xfrm>
              <a:off x="4283968" y="3429000"/>
              <a:ext cx="1152128" cy="3600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Anáfora conceptual equivalente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Rectángulo 4"/>
            <p:cNvSpPr>
              <a:spLocks noChangeArrowheads="1"/>
            </p:cNvSpPr>
            <p:nvPr/>
          </p:nvSpPr>
          <p:spPr bwMode="auto">
            <a:xfrm>
              <a:off x="5436096" y="3933056"/>
              <a:ext cx="2495947" cy="2160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Anáfora </a:t>
              </a:r>
              <a:r>
                <a:rPr lang="es-ES" sz="900" dirty="0" smtClean="0">
                  <a:latin typeface="Times New Roman" pitchFamily="18" charset="0"/>
                  <a:cs typeface="Arial" pitchFamily="34" charset="0"/>
                </a:rPr>
                <a:t>gramatical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Rectangle 21"/>
            <p:cNvSpPr>
              <a:spLocks noChangeArrowheads="1"/>
            </p:cNvSpPr>
            <p:nvPr/>
          </p:nvSpPr>
          <p:spPr bwMode="auto">
            <a:xfrm>
              <a:off x="4283968" y="4263976"/>
              <a:ext cx="1152128" cy="225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Anáfora fiel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Rectangle 22"/>
            <p:cNvSpPr>
              <a:spLocks noChangeArrowheads="1"/>
            </p:cNvSpPr>
            <p:nvPr/>
          </p:nvSpPr>
          <p:spPr bwMode="auto">
            <a:xfrm>
              <a:off x="4283968" y="2564904"/>
              <a:ext cx="3672408" cy="2160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s-ES" sz="900" dirty="0" smtClean="0">
                  <a:latin typeface="Times New Roman" pitchFamily="18" charset="0"/>
                  <a:cs typeface="Arial" pitchFamily="34" charset="0"/>
                </a:rPr>
                <a:t>E</a:t>
              </a:r>
              <a:r>
                <a:rPr kumimoji="0" lang="es-ES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ncapsulador</a:t>
              </a:r>
              <a:endPara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48 CuadroTexto"/>
            <p:cNvSpPr txBox="1"/>
            <p:nvPr/>
          </p:nvSpPr>
          <p:spPr>
            <a:xfrm>
              <a:off x="2267744" y="2060848"/>
              <a:ext cx="1800200" cy="2431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100" i="1" dirty="0" smtClean="0">
                  <a:latin typeface="Times New Roman" pitchFamily="18" charset="0"/>
                  <a:cs typeface="Times New Roman" pitchFamily="18" charset="0"/>
                </a:rPr>
                <a:t>Inferencia del antecedente</a:t>
              </a:r>
            </a:p>
            <a:p>
              <a:endParaRPr lang="es-ES" sz="1100" dirty="0" smtClean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s-ES" sz="1100" dirty="0" smtClean="0">
                  <a:latin typeface="Times New Roman" pitchFamily="18" charset="0"/>
                  <a:cs typeface="Times New Roman" pitchFamily="18" charset="0"/>
                </a:rPr>
                <a:t>4. Pragmática</a:t>
              </a:r>
            </a:p>
            <a:p>
              <a:endParaRPr lang="es-ES" sz="1100" dirty="0" smtClean="0">
                <a:latin typeface="Times New Roman" pitchFamily="18" charset="0"/>
                <a:cs typeface="Times New Roman" pitchFamily="18" charset="0"/>
              </a:endParaRPr>
            </a:p>
            <a:p>
              <a:endParaRPr lang="es-ES" sz="1100" dirty="0" smtClean="0">
                <a:latin typeface="Times New Roman" pitchFamily="18" charset="0"/>
                <a:cs typeface="Times New Roman" pitchFamily="18" charset="0"/>
              </a:endParaRPr>
            </a:p>
            <a:p>
              <a:endParaRPr lang="es-ES" sz="1100" dirty="0" smtClean="0">
                <a:latin typeface="Times New Roman" pitchFamily="18" charset="0"/>
                <a:cs typeface="Times New Roman" pitchFamily="18" charset="0"/>
              </a:endParaRPr>
            </a:p>
            <a:p>
              <a:endParaRPr lang="es-ES" sz="11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s-ES" sz="1100" dirty="0" smtClean="0">
                  <a:latin typeface="Times New Roman" pitchFamily="18" charset="0"/>
                  <a:cs typeface="Times New Roman" pitchFamily="18" charset="0"/>
                </a:rPr>
                <a:t>3. Semántica</a:t>
              </a:r>
            </a:p>
            <a:p>
              <a:endParaRPr lang="es-ES" sz="900" dirty="0" smtClean="0">
                <a:latin typeface="Times New Roman" pitchFamily="18" charset="0"/>
                <a:cs typeface="Times New Roman" pitchFamily="18" charset="0"/>
              </a:endParaRPr>
            </a:p>
            <a:p>
              <a:endParaRPr lang="es-ES" sz="1100" dirty="0" smtClean="0">
                <a:latin typeface="Times New Roman" pitchFamily="18" charset="0"/>
                <a:cs typeface="Times New Roman" pitchFamily="18" charset="0"/>
              </a:endParaRPr>
            </a:p>
            <a:p>
              <a:endParaRPr lang="es-ES" sz="11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s-ES" sz="1100" dirty="0" smtClean="0">
                  <a:latin typeface="Times New Roman" pitchFamily="18" charset="0"/>
                  <a:cs typeface="Times New Roman" pitchFamily="18" charset="0"/>
                </a:rPr>
                <a:t>2. Morfosintáctica</a:t>
              </a:r>
            </a:p>
            <a:p>
              <a:endParaRPr lang="es-ES" sz="1100" dirty="0"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s-ES" sz="1100" dirty="0" smtClean="0">
                  <a:latin typeface="Times New Roman" pitchFamily="18" charset="0"/>
                  <a:cs typeface="Times New Roman" pitchFamily="18" charset="0"/>
                </a:rPr>
                <a:t>1. Léxico-sintáctica</a:t>
              </a:r>
              <a:endParaRPr lang="es-ES" sz="11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49 Rectángulo"/>
            <p:cNvSpPr/>
            <p:nvPr/>
          </p:nvSpPr>
          <p:spPr>
            <a:xfrm>
              <a:off x="4211960" y="4797152"/>
              <a:ext cx="3785011" cy="6001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228600" indent="-228600">
                <a:buAutoNum type="alphaUcPeriod"/>
              </a:pPr>
              <a:r>
                <a:rPr lang="es-ES" sz="1100" dirty="0" smtClean="0">
                  <a:latin typeface="Times New Roman" pitchFamily="18" charset="0"/>
                  <a:cs typeface="Times New Roman" pitchFamily="18" charset="0"/>
                </a:rPr>
                <a:t>Nominal                       B. Pronominal                      C. Otras</a:t>
              </a:r>
            </a:p>
            <a:p>
              <a:pPr marL="228600" indent="-228600">
                <a:buAutoNum type="alphaUcPeriod"/>
              </a:pPr>
              <a:endParaRPr lang="es-ES" sz="1100" dirty="0">
                <a:latin typeface="Times New Roman" pitchFamily="18" charset="0"/>
                <a:cs typeface="Times New Roman" pitchFamily="18" charset="0"/>
              </a:endParaRPr>
            </a:p>
            <a:p>
              <a:pPr marL="228600" indent="-228600" algn="ctr"/>
              <a:r>
                <a:rPr lang="es-ES" sz="1100" i="1" dirty="0" smtClean="0">
                  <a:latin typeface="Times New Roman" pitchFamily="18" charset="0"/>
                  <a:cs typeface="Times New Roman" pitchFamily="18" charset="0"/>
                </a:rPr>
                <a:t>Tipo de palabra (</a:t>
              </a:r>
              <a:r>
                <a:rPr lang="es-ES" sz="1100" i="1" dirty="0" err="1" smtClean="0">
                  <a:latin typeface="Times New Roman" pitchFamily="18" charset="0"/>
                  <a:cs typeface="Times New Roman" pitchFamily="18" charset="0"/>
                </a:rPr>
                <a:t>anáforo</a:t>
              </a:r>
              <a:r>
                <a:rPr lang="es-ES" sz="1100" i="1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es-ES" sz="1100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4" name="53 Conector recto"/>
            <p:cNvCxnSpPr/>
            <p:nvPr/>
          </p:nvCxnSpPr>
          <p:spPr>
            <a:xfrm>
              <a:off x="4067944" y="4653136"/>
              <a:ext cx="3888432" cy="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flipV="1">
              <a:off x="4067944" y="2132856"/>
              <a:ext cx="0" cy="2520280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12 CuadroTexto"/>
          <p:cNvSpPr txBox="1"/>
          <p:nvPr/>
        </p:nvSpPr>
        <p:spPr>
          <a:xfrm>
            <a:off x="4644008" y="1412776"/>
            <a:ext cx="7457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Times New Roman" pitchFamily="18" charset="0"/>
                <a:cs typeface="Times New Roman" pitchFamily="18" charset="0"/>
              </a:rPr>
              <a:t>Figura 1</a:t>
            </a:r>
            <a:endParaRPr lang="es-ES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 Imagen" descr="g_name~ 39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484784"/>
            <a:ext cx="5962650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4139952" y="908720"/>
            <a:ext cx="7457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latin typeface="Times New Roman" pitchFamily="18" charset="0"/>
                <a:cs typeface="Times New Roman" pitchFamily="18" charset="0"/>
              </a:rPr>
              <a:t>Figura 2</a:t>
            </a:r>
            <a:endParaRPr lang="es-ES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47</Words>
  <Application>Microsoft Office PowerPoint</Application>
  <PresentationFormat>Presentación en pantalla (4:3)</PresentationFormat>
  <Paragraphs>25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Manuel Montanero</dc:creator>
  <cp:lastModifiedBy>Manuel Montanero</cp:lastModifiedBy>
  <cp:revision>32</cp:revision>
  <dcterms:created xsi:type="dcterms:W3CDTF">2018-10-23T08:07:06Z</dcterms:created>
  <dcterms:modified xsi:type="dcterms:W3CDTF">2019-03-10T17:34:48Z</dcterms:modified>
</cp:coreProperties>
</file>