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7" r:id="rId2"/>
    <p:sldId id="281" r:id="rId3"/>
    <p:sldId id="341" r:id="rId4"/>
    <p:sldId id="343" r:id="rId5"/>
    <p:sldId id="285" r:id="rId6"/>
    <p:sldId id="342" r:id="rId7"/>
    <p:sldId id="323" r:id="rId8"/>
    <p:sldId id="346" r:id="rId9"/>
    <p:sldId id="319" r:id="rId10"/>
    <p:sldId id="289" r:id="rId11"/>
    <p:sldId id="290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vio Menendez" initials="S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96" autoAdjust="0"/>
    <p:restoredTop sz="93069"/>
  </p:normalViewPr>
  <p:slideViewPr>
    <p:cSldViewPr>
      <p:cViewPr varScale="1">
        <p:scale>
          <a:sx n="101" d="100"/>
          <a:sy n="101" d="100"/>
        </p:scale>
        <p:origin x="2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2DB75-B7D8-0F4E-9ED6-92D86808E68A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7D7562F-9152-C54E-B102-0AB9CEF5B2B3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dirty="0">
              <a:solidFill>
                <a:schemeClr val="tx1"/>
              </a:solidFill>
            </a:rPr>
            <a:t>OPCIÓN</a:t>
          </a:r>
        </a:p>
      </dgm:t>
    </dgm:pt>
    <dgm:pt modelId="{B9AA290B-008A-D74B-8B50-452471A0B32D}" type="parTrans" cxnId="{282C0F09-11C7-FB4F-BE64-50D6A5969C45}">
      <dgm:prSet/>
      <dgm:spPr/>
      <dgm:t>
        <a:bodyPr/>
        <a:lstStyle/>
        <a:p>
          <a:endParaRPr lang="es-ES_tradnl"/>
        </a:p>
      </dgm:t>
    </dgm:pt>
    <dgm:pt modelId="{3E2966A3-6A4B-6343-9F16-F1417391C189}" type="sibTrans" cxnId="{282C0F09-11C7-FB4F-BE64-50D6A5969C45}">
      <dgm:prSet/>
      <dgm:spPr/>
      <dgm:t>
        <a:bodyPr/>
        <a:lstStyle/>
        <a:p>
          <a:endParaRPr lang="es-ES_tradnl"/>
        </a:p>
      </dgm:t>
    </dgm:pt>
    <dgm:pt modelId="{07103195-CFBB-4444-AC1B-67A2128A2566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dirty="0">
              <a:solidFill>
                <a:schemeClr val="tx1"/>
              </a:solidFill>
            </a:rPr>
            <a:t>RECURSO</a:t>
          </a:r>
        </a:p>
      </dgm:t>
    </dgm:pt>
    <dgm:pt modelId="{BB71E638-115F-5044-B6EF-A7E389D826EB}" type="parTrans" cxnId="{449C751D-56D6-7841-B52B-25A65333E050}">
      <dgm:prSet/>
      <dgm:spPr/>
      <dgm:t>
        <a:bodyPr/>
        <a:lstStyle/>
        <a:p>
          <a:endParaRPr lang="es-ES_tradnl"/>
        </a:p>
      </dgm:t>
    </dgm:pt>
    <dgm:pt modelId="{9840A103-05D6-CA46-9095-05B7B8CFA6A6}" type="sibTrans" cxnId="{449C751D-56D6-7841-B52B-25A65333E050}">
      <dgm:prSet/>
      <dgm:spPr/>
      <dgm:t>
        <a:bodyPr/>
        <a:lstStyle/>
        <a:p>
          <a:endParaRPr lang="es-ES_tradnl"/>
        </a:p>
      </dgm:t>
    </dgm:pt>
    <dgm:pt modelId="{705B1C6B-8766-7E4B-BCD9-F7438A53E8A2}">
      <dgm:prSet phldrT="[Texto]" custT="1"/>
      <dgm:spPr/>
      <dgm:t>
        <a:bodyPr/>
        <a:lstStyle/>
        <a:p>
          <a:endParaRPr lang="es-ES_tradnl" sz="2800" dirty="0"/>
        </a:p>
      </dgm:t>
    </dgm:pt>
    <dgm:pt modelId="{31A6D160-E6C9-C14C-830F-68EA9D353074}" type="parTrans" cxnId="{D12404AE-68EC-7E44-8FDE-5CD42F9F9556}">
      <dgm:prSet/>
      <dgm:spPr/>
      <dgm:t>
        <a:bodyPr/>
        <a:lstStyle/>
        <a:p>
          <a:endParaRPr lang="es-ES_tradnl"/>
        </a:p>
      </dgm:t>
    </dgm:pt>
    <dgm:pt modelId="{6699E7DD-60AE-DF45-9CCD-329A925F8BF7}" type="sibTrans" cxnId="{D12404AE-68EC-7E44-8FDE-5CD42F9F9556}">
      <dgm:prSet/>
      <dgm:spPr/>
      <dgm:t>
        <a:bodyPr/>
        <a:lstStyle/>
        <a:p>
          <a:endParaRPr lang="es-ES_tradnl"/>
        </a:p>
      </dgm:t>
    </dgm:pt>
    <dgm:pt modelId="{66A4815D-3D6D-7A49-97B8-D864C2956302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dirty="0">
              <a:solidFill>
                <a:schemeClr val="tx1"/>
              </a:solidFill>
            </a:rPr>
            <a:t>ESTRATEGIA</a:t>
          </a:r>
        </a:p>
      </dgm:t>
    </dgm:pt>
    <dgm:pt modelId="{F08BEEA1-A757-DE43-A960-2A6F2F0482D2}" type="parTrans" cxnId="{584B00EC-2A3C-F243-BC74-A497DCDC05E0}">
      <dgm:prSet/>
      <dgm:spPr/>
      <dgm:t>
        <a:bodyPr/>
        <a:lstStyle/>
        <a:p>
          <a:endParaRPr lang="es-ES_tradnl"/>
        </a:p>
      </dgm:t>
    </dgm:pt>
    <dgm:pt modelId="{45D27904-3F27-654C-B714-CE256E9A100D}" type="sibTrans" cxnId="{584B00EC-2A3C-F243-BC74-A497DCDC05E0}">
      <dgm:prSet/>
      <dgm:spPr/>
      <dgm:t>
        <a:bodyPr/>
        <a:lstStyle/>
        <a:p>
          <a:endParaRPr lang="es-ES_tradnl"/>
        </a:p>
      </dgm:t>
    </dgm:pt>
    <dgm:pt modelId="{736498CA-7EE2-F741-98C4-9AB39712F447}" type="pres">
      <dgm:prSet presAssocID="{C762DB75-B7D8-0F4E-9ED6-92D86808E68A}" presName="rootnode" presStyleCnt="0">
        <dgm:presLayoutVars>
          <dgm:chMax/>
          <dgm:chPref/>
          <dgm:dir/>
          <dgm:animLvl val="lvl"/>
        </dgm:presLayoutVars>
      </dgm:prSet>
      <dgm:spPr/>
    </dgm:pt>
    <dgm:pt modelId="{FA1A72D5-0742-6547-835C-CDE921740E9F}" type="pres">
      <dgm:prSet presAssocID="{77D7562F-9152-C54E-B102-0AB9CEF5B2B3}" presName="composite" presStyleCnt="0"/>
      <dgm:spPr/>
    </dgm:pt>
    <dgm:pt modelId="{F8C64AF6-9AFC-5249-A481-BEE1D9FF663A}" type="pres">
      <dgm:prSet presAssocID="{77D7562F-9152-C54E-B102-0AB9CEF5B2B3}" presName="bentUpArrow1" presStyleLbl="alignImgPlace1" presStyleIdx="0" presStyleCnt="2" custLinFactNeighborX="-66885" custLinFactNeighborY="2859"/>
      <dgm:spPr>
        <a:solidFill>
          <a:schemeClr val="tx1"/>
        </a:solidFill>
        <a:ln>
          <a:solidFill>
            <a:schemeClr val="tx1"/>
          </a:solidFill>
        </a:ln>
      </dgm:spPr>
    </dgm:pt>
    <dgm:pt modelId="{E2244143-99E7-FB4A-8839-864DAFE7E3E5}" type="pres">
      <dgm:prSet presAssocID="{77D7562F-9152-C54E-B102-0AB9CEF5B2B3}" presName="ParentText" presStyleLbl="node1" presStyleIdx="0" presStyleCnt="3" custScaleX="126297" custLinFactNeighborX="-6832" custLinFactNeighborY="-364">
        <dgm:presLayoutVars>
          <dgm:chMax val="1"/>
          <dgm:chPref val="1"/>
          <dgm:bulletEnabled val="1"/>
        </dgm:presLayoutVars>
      </dgm:prSet>
      <dgm:spPr/>
    </dgm:pt>
    <dgm:pt modelId="{02385D27-1BE3-7B4A-AD68-94A20B4D2D11}" type="pres">
      <dgm:prSet presAssocID="{77D7562F-9152-C54E-B102-0AB9CEF5B2B3}" presName="ChildText" presStyleLbl="revTx" presStyleIdx="0" presStyleCnt="2" custScaleX="333206" custLinFactX="27393" custLinFactNeighborX="100000" custLinFactNeighborY="3308">
        <dgm:presLayoutVars>
          <dgm:chMax val="0"/>
          <dgm:chPref val="0"/>
          <dgm:bulletEnabled val="1"/>
        </dgm:presLayoutVars>
      </dgm:prSet>
      <dgm:spPr/>
    </dgm:pt>
    <dgm:pt modelId="{68D827A5-785B-CE45-8EC5-94D0F0F53B98}" type="pres">
      <dgm:prSet presAssocID="{3E2966A3-6A4B-6343-9F16-F1417391C189}" presName="sibTrans" presStyleCnt="0"/>
      <dgm:spPr/>
    </dgm:pt>
    <dgm:pt modelId="{31E4B2EF-C7D3-E546-9CAA-C00670DFF8E5}" type="pres">
      <dgm:prSet presAssocID="{07103195-CFBB-4444-AC1B-67A2128A2566}" presName="composite" presStyleCnt="0"/>
      <dgm:spPr/>
    </dgm:pt>
    <dgm:pt modelId="{94F15F68-44DB-E24B-93B8-3BB0EF5B17F5}" type="pres">
      <dgm:prSet presAssocID="{07103195-CFBB-4444-AC1B-67A2128A2566}" presName="bentUpArrow1" presStyleLbl="alignImgPlace1" presStyleIdx="1" presStyleCnt="2" custAng="10800000" custLinFactNeighborX="92881" custLinFactNeighborY="-91277"/>
      <dgm:spPr>
        <a:solidFill>
          <a:schemeClr val="bg1"/>
        </a:solidFill>
        <a:ln>
          <a:solidFill>
            <a:schemeClr val="tx1"/>
          </a:solidFill>
        </a:ln>
      </dgm:spPr>
    </dgm:pt>
    <dgm:pt modelId="{CE5495A2-93AF-5445-8999-E0F3EF7F809C}" type="pres">
      <dgm:prSet presAssocID="{07103195-CFBB-4444-AC1B-67A2128A2566}" presName="ParentText" presStyleLbl="node1" presStyleIdx="1" presStyleCnt="3" custScaleX="145420" custLinFactNeighborX="-51618" custLinFactNeighborY="-3646">
        <dgm:presLayoutVars>
          <dgm:chMax val="1"/>
          <dgm:chPref val="1"/>
          <dgm:bulletEnabled val="1"/>
        </dgm:presLayoutVars>
      </dgm:prSet>
      <dgm:spPr/>
    </dgm:pt>
    <dgm:pt modelId="{E02EE3DB-4C46-514B-A03E-39F8C1954663}" type="pres">
      <dgm:prSet presAssocID="{07103195-CFBB-4444-AC1B-67A2128A2566}" presName="ChildText" presStyleLbl="revTx" presStyleIdx="1" presStyleCnt="2" custScaleX="259854" custLinFactNeighborX="79476" custLinFactNeighborY="-71598">
        <dgm:presLayoutVars>
          <dgm:chMax val="0"/>
          <dgm:chPref val="0"/>
          <dgm:bulletEnabled val="1"/>
        </dgm:presLayoutVars>
      </dgm:prSet>
      <dgm:spPr/>
    </dgm:pt>
    <dgm:pt modelId="{39FDBA86-93BC-CB40-A8C4-C93BB4D3A7A5}" type="pres">
      <dgm:prSet presAssocID="{9840A103-05D6-CA46-9095-05B7B8CFA6A6}" presName="sibTrans" presStyleCnt="0"/>
      <dgm:spPr/>
    </dgm:pt>
    <dgm:pt modelId="{9114E7D0-526A-6B41-BAEA-EEEAE41E1488}" type="pres">
      <dgm:prSet presAssocID="{66A4815D-3D6D-7A49-97B8-D864C2956302}" presName="composite" presStyleCnt="0"/>
      <dgm:spPr/>
    </dgm:pt>
    <dgm:pt modelId="{92508073-BFC1-104E-82C7-B5C49F782D12}" type="pres">
      <dgm:prSet presAssocID="{66A4815D-3D6D-7A49-97B8-D864C2956302}" presName="ParentText" presStyleLbl="node1" presStyleIdx="2" presStyleCnt="3" custScaleX="150358" custLinFactNeighborX="-72599" custLinFactNeighborY="-3327">
        <dgm:presLayoutVars>
          <dgm:chMax val="1"/>
          <dgm:chPref val="1"/>
          <dgm:bulletEnabled val="1"/>
        </dgm:presLayoutVars>
      </dgm:prSet>
      <dgm:spPr/>
    </dgm:pt>
  </dgm:ptLst>
  <dgm:cxnLst>
    <dgm:cxn modelId="{282C0F09-11C7-FB4F-BE64-50D6A5969C45}" srcId="{C762DB75-B7D8-0F4E-9ED6-92D86808E68A}" destId="{77D7562F-9152-C54E-B102-0AB9CEF5B2B3}" srcOrd="0" destOrd="0" parTransId="{B9AA290B-008A-D74B-8B50-452471A0B32D}" sibTransId="{3E2966A3-6A4B-6343-9F16-F1417391C189}"/>
    <dgm:cxn modelId="{449C751D-56D6-7841-B52B-25A65333E050}" srcId="{C762DB75-B7D8-0F4E-9ED6-92D86808E68A}" destId="{07103195-CFBB-4444-AC1B-67A2128A2566}" srcOrd="1" destOrd="0" parTransId="{BB71E638-115F-5044-B6EF-A7E389D826EB}" sibTransId="{9840A103-05D6-CA46-9095-05B7B8CFA6A6}"/>
    <dgm:cxn modelId="{D0200F3B-A85E-A141-9B73-1AA34DCD89B6}" type="presOf" srcId="{77D7562F-9152-C54E-B102-0AB9CEF5B2B3}" destId="{E2244143-99E7-FB4A-8839-864DAFE7E3E5}" srcOrd="0" destOrd="0" presId="urn:microsoft.com/office/officeart/2005/8/layout/StepDownProcess"/>
    <dgm:cxn modelId="{479E043F-0EDD-ED46-85B6-DA0D0D820B13}" type="presOf" srcId="{66A4815D-3D6D-7A49-97B8-D864C2956302}" destId="{92508073-BFC1-104E-82C7-B5C49F782D12}" srcOrd="0" destOrd="0" presId="urn:microsoft.com/office/officeart/2005/8/layout/StepDownProcess"/>
    <dgm:cxn modelId="{921AFB51-0467-DE47-87EF-7833CB7D67C6}" type="presOf" srcId="{C762DB75-B7D8-0F4E-9ED6-92D86808E68A}" destId="{736498CA-7EE2-F741-98C4-9AB39712F447}" srcOrd="0" destOrd="0" presId="urn:microsoft.com/office/officeart/2005/8/layout/StepDownProcess"/>
    <dgm:cxn modelId="{919EB58B-6E3A-E848-A360-023496F70691}" type="presOf" srcId="{07103195-CFBB-4444-AC1B-67A2128A2566}" destId="{CE5495A2-93AF-5445-8999-E0F3EF7F809C}" srcOrd="0" destOrd="0" presId="urn:microsoft.com/office/officeart/2005/8/layout/StepDownProcess"/>
    <dgm:cxn modelId="{6D02E68C-CA17-B747-93A8-7EEB48C2C259}" type="presOf" srcId="{705B1C6B-8766-7E4B-BCD9-F7438A53E8A2}" destId="{E02EE3DB-4C46-514B-A03E-39F8C1954663}" srcOrd="0" destOrd="0" presId="urn:microsoft.com/office/officeart/2005/8/layout/StepDownProcess"/>
    <dgm:cxn modelId="{D12404AE-68EC-7E44-8FDE-5CD42F9F9556}" srcId="{07103195-CFBB-4444-AC1B-67A2128A2566}" destId="{705B1C6B-8766-7E4B-BCD9-F7438A53E8A2}" srcOrd="0" destOrd="0" parTransId="{31A6D160-E6C9-C14C-830F-68EA9D353074}" sibTransId="{6699E7DD-60AE-DF45-9CCD-329A925F8BF7}"/>
    <dgm:cxn modelId="{584B00EC-2A3C-F243-BC74-A497DCDC05E0}" srcId="{C762DB75-B7D8-0F4E-9ED6-92D86808E68A}" destId="{66A4815D-3D6D-7A49-97B8-D864C2956302}" srcOrd="2" destOrd="0" parTransId="{F08BEEA1-A757-DE43-A960-2A6F2F0482D2}" sibTransId="{45D27904-3F27-654C-B714-CE256E9A100D}"/>
    <dgm:cxn modelId="{78358856-7662-8340-950F-7B1724EB0712}" type="presParOf" srcId="{736498CA-7EE2-F741-98C4-9AB39712F447}" destId="{FA1A72D5-0742-6547-835C-CDE921740E9F}" srcOrd="0" destOrd="0" presId="urn:microsoft.com/office/officeart/2005/8/layout/StepDownProcess"/>
    <dgm:cxn modelId="{43C230F3-F1D6-464A-A7C5-5403D4B312DF}" type="presParOf" srcId="{FA1A72D5-0742-6547-835C-CDE921740E9F}" destId="{F8C64AF6-9AFC-5249-A481-BEE1D9FF663A}" srcOrd="0" destOrd="0" presId="urn:microsoft.com/office/officeart/2005/8/layout/StepDownProcess"/>
    <dgm:cxn modelId="{F7DD8510-E5C5-704F-95F3-09F13F77D718}" type="presParOf" srcId="{FA1A72D5-0742-6547-835C-CDE921740E9F}" destId="{E2244143-99E7-FB4A-8839-864DAFE7E3E5}" srcOrd="1" destOrd="0" presId="urn:microsoft.com/office/officeart/2005/8/layout/StepDownProcess"/>
    <dgm:cxn modelId="{47064D8E-B648-664C-93A4-F802F8247845}" type="presParOf" srcId="{FA1A72D5-0742-6547-835C-CDE921740E9F}" destId="{02385D27-1BE3-7B4A-AD68-94A20B4D2D11}" srcOrd="2" destOrd="0" presId="urn:microsoft.com/office/officeart/2005/8/layout/StepDownProcess"/>
    <dgm:cxn modelId="{0C03FDC2-8E16-494A-A13E-E7271233FEB5}" type="presParOf" srcId="{736498CA-7EE2-F741-98C4-9AB39712F447}" destId="{68D827A5-785B-CE45-8EC5-94D0F0F53B98}" srcOrd="1" destOrd="0" presId="urn:microsoft.com/office/officeart/2005/8/layout/StepDownProcess"/>
    <dgm:cxn modelId="{DC436A0F-8B25-BC42-AA5F-511651ECF1C0}" type="presParOf" srcId="{736498CA-7EE2-F741-98C4-9AB39712F447}" destId="{31E4B2EF-C7D3-E546-9CAA-C00670DFF8E5}" srcOrd="2" destOrd="0" presId="urn:microsoft.com/office/officeart/2005/8/layout/StepDownProcess"/>
    <dgm:cxn modelId="{63F18C49-2B73-D94A-B57C-26D4794B97C3}" type="presParOf" srcId="{31E4B2EF-C7D3-E546-9CAA-C00670DFF8E5}" destId="{94F15F68-44DB-E24B-93B8-3BB0EF5B17F5}" srcOrd="0" destOrd="0" presId="urn:microsoft.com/office/officeart/2005/8/layout/StepDownProcess"/>
    <dgm:cxn modelId="{9D349777-0D68-9449-B3F7-BA13CD2DBF69}" type="presParOf" srcId="{31E4B2EF-C7D3-E546-9CAA-C00670DFF8E5}" destId="{CE5495A2-93AF-5445-8999-E0F3EF7F809C}" srcOrd="1" destOrd="0" presId="urn:microsoft.com/office/officeart/2005/8/layout/StepDownProcess"/>
    <dgm:cxn modelId="{836696AB-64E3-0949-BB6B-20E24BA92D35}" type="presParOf" srcId="{31E4B2EF-C7D3-E546-9CAA-C00670DFF8E5}" destId="{E02EE3DB-4C46-514B-A03E-39F8C1954663}" srcOrd="2" destOrd="0" presId="urn:microsoft.com/office/officeart/2005/8/layout/StepDownProcess"/>
    <dgm:cxn modelId="{B52F3D30-4B54-294F-AAA4-AFCC008514E2}" type="presParOf" srcId="{736498CA-7EE2-F741-98C4-9AB39712F447}" destId="{39FDBA86-93BC-CB40-A8C4-C93BB4D3A7A5}" srcOrd="3" destOrd="0" presId="urn:microsoft.com/office/officeart/2005/8/layout/StepDownProcess"/>
    <dgm:cxn modelId="{20C31851-8FE2-8E41-A891-AB30D5313E69}" type="presParOf" srcId="{736498CA-7EE2-F741-98C4-9AB39712F447}" destId="{9114E7D0-526A-6B41-BAEA-EEEAE41E1488}" srcOrd="4" destOrd="0" presId="urn:microsoft.com/office/officeart/2005/8/layout/StepDownProcess"/>
    <dgm:cxn modelId="{F193A515-D29E-404C-BB0C-5226AA10D667}" type="presParOf" srcId="{9114E7D0-526A-6B41-BAEA-EEEAE41E1488}" destId="{92508073-BFC1-104E-82C7-B5C49F782D1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64AF6-9AFC-5249-A481-BEE1D9FF663A}">
      <dsp:nvSpPr>
        <dsp:cNvPr id="0" name=""/>
        <dsp:cNvSpPr/>
      </dsp:nvSpPr>
      <dsp:spPr>
        <a:xfrm rot="5400000">
          <a:off x="78240" y="1310130"/>
          <a:ext cx="1130121" cy="12866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244143-99E7-FB4A-8839-864DAFE7E3E5}">
      <dsp:nvSpPr>
        <dsp:cNvPr id="0" name=""/>
        <dsp:cNvSpPr/>
      </dsp:nvSpPr>
      <dsp:spPr>
        <a:xfrm>
          <a:off x="0" y="20210"/>
          <a:ext cx="2402749" cy="1331660"/>
        </a:xfrm>
        <a:prstGeom prst="roundRect">
          <a:avLst>
            <a:gd name="adj" fmla="val 1667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900" kern="1200" dirty="0">
              <a:solidFill>
                <a:schemeClr val="tx1"/>
              </a:solidFill>
            </a:rPr>
            <a:t>OPCIÓN</a:t>
          </a:r>
        </a:p>
      </dsp:txBody>
      <dsp:txXfrm>
        <a:off x="65018" y="85228"/>
        <a:ext cx="2272713" cy="1201624"/>
      </dsp:txXfrm>
    </dsp:sp>
    <dsp:sp modelId="{02385D27-1BE3-7B4A-AD68-94A20B4D2D11}">
      <dsp:nvSpPr>
        <dsp:cNvPr id="0" name=""/>
        <dsp:cNvSpPr/>
      </dsp:nvSpPr>
      <dsp:spPr>
        <a:xfrm>
          <a:off x="2324110" y="187665"/>
          <a:ext cx="4610465" cy="1076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15F68-44DB-E24B-93B8-3BB0EF5B17F5}">
      <dsp:nvSpPr>
        <dsp:cNvPr id="0" name=""/>
        <dsp:cNvSpPr/>
      </dsp:nvSpPr>
      <dsp:spPr>
        <a:xfrm rot="16200000">
          <a:off x="4420522" y="1742172"/>
          <a:ext cx="1130121" cy="12866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5495A2-93AF-5445-8999-E0F3EF7F809C}">
      <dsp:nvSpPr>
        <dsp:cNvPr id="0" name=""/>
        <dsp:cNvSpPr/>
      </dsp:nvSpPr>
      <dsp:spPr>
        <a:xfrm>
          <a:off x="1512037" y="1472399"/>
          <a:ext cx="2766557" cy="1331660"/>
        </a:xfrm>
        <a:prstGeom prst="roundRect">
          <a:avLst>
            <a:gd name="adj" fmla="val 1667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900" kern="1200" dirty="0">
              <a:solidFill>
                <a:schemeClr val="tx1"/>
              </a:solidFill>
            </a:rPr>
            <a:t>RECURSO</a:t>
          </a:r>
        </a:p>
      </dsp:txBody>
      <dsp:txXfrm>
        <a:off x="1577055" y="1537417"/>
        <a:ext cx="2636521" cy="1201624"/>
      </dsp:txXfrm>
    </dsp:sp>
    <dsp:sp modelId="{E02EE3DB-4C46-514B-A03E-39F8C1954663}">
      <dsp:nvSpPr>
        <dsp:cNvPr id="0" name=""/>
        <dsp:cNvSpPr/>
      </dsp:nvSpPr>
      <dsp:spPr>
        <a:xfrm>
          <a:off x="4253083" y="877341"/>
          <a:ext cx="3595516" cy="1076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2800" kern="1200" dirty="0"/>
        </a:p>
      </dsp:txBody>
      <dsp:txXfrm>
        <a:off x="4253083" y="877341"/>
        <a:ext cx="3595516" cy="1076306"/>
      </dsp:txXfrm>
    </dsp:sp>
    <dsp:sp modelId="{92508073-BFC1-104E-82C7-B5C49F782D12}">
      <dsp:nvSpPr>
        <dsp:cNvPr id="0" name=""/>
        <dsp:cNvSpPr/>
      </dsp:nvSpPr>
      <dsp:spPr>
        <a:xfrm>
          <a:off x="3584725" y="2972540"/>
          <a:ext cx="2860500" cy="1331660"/>
        </a:xfrm>
        <a:prstGeom prst="roundRect">
          <a:avLst>
            <a:gd name="adj" fmla="val 1667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900" kern="1200" dirty="0">
              <a:solidFill>
                <a:schemeClr val="tx1"/>
              </a:solidFill>
            </a:rPr>
            <a:t>ESTRATEGIA</a:t>
          </a:r>
        </a:p>
      </dsp:txBody>
      <dsp:txXfrm>
        <a:off x="3649743" y="3037558"/>
        <a:ext cx="2730464" cy="1201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DD166-4B77-48F1-A624-B3B0C7B63483}" type="datetimeFigureOut">
              <a:rPr lang="es-ES" smtClean="0"/>
              <a:t>24/09/2019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AB642-5DA7-4CC8-B6C9-4FCF7E9BA8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28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AB642-5DA7-4CC8-B6C9-4FCF7E9BA8D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48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AB642-5DA7-4CC8-B6C9-4FCF7E9BA8D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22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Destacar la naturaleza de recurso</a:t>
            </a:r>
            <a:r>
              <a:rPr lang="es-ES_tradnl" baseline="0" dirty="0"/>
              <a:t> como opción realizada y como elemento puntual que compone la estrategia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AB642-5DA7-4CC8-B6C9-4FCF7E9BA8D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2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AB642-5DA7-4CC8-B6C9-4FCF7E9BA8D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5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E1F8-DC1C-490D-9A3C-D680802C6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335860-40AC-423C-AF70-6D5FF993B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3E391-5B65-43D4-B5E4-5CBCABF8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EED4-214B-48BE-9D73-3A2F779E3046}" type="datetime1">
              <a:rPr lang="es-ES" smtClean="0"/>
              <a:t>24/09/2019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D7C85C-38A0-4A59-92DE-E734A33C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20B646-866C-4224-B6DD-A0E60D68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760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08700-DEA6-4D15-95AC-C24F7E13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AE1541-28E1-44E8-B034-CFA82AFAB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A0F870-054D-4B0A-A908-E410CD5E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DB28-2CEA-4F81-B41A-612F0DBC5B18}" type="datetime1">
              <a:rPr lang="es-ES" smtClean="0"/>
              <a:t>24/09/2019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8774E1-D48B-48CA-BABD-F0F4A826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3B360-353B-4942-AE3F-2F9D49B2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505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2CE631-D703-4D69-AA48-BFA5944DD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F00976-80AA-413C-B4EE-A75543FBA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51A036-013C-4FEB-909B-D22E4E5E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B4B-0B90-4703-8CFB-58DD84200EF4}" type="datetime1">
              <a:rPr lang="es-ES" smtClean="0"/>
              <a:t>24/09/2019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4C1DD-D38F-4EF4-9C10-E307C458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61A2E4-1082-4C33-8E50-CA7D2B04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895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4031E-EFA5-4E76-B2BC-022520C8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907687-95C1-4BC3-A9A5-3437552D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0B957A-CEB6-44BA-AEEF-818F449A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2947-D77A-4609-936B-5B9ABBB54879}" type="datetime1">
              <a:rPr lang="es-ES" smtClean="0"/>
              <a:t>24/09/2019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B74B90-88A2-4A5A-AC90-3B217DC6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7ED32-8429-4B3B-824D-F18A0BC2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46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2588E-E778-440E-B0E6-C36849DD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C4B9A5-702A-4068-A818-9117F1808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CE967-F587-4AC9-A530-B3BF90AD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5E7E-8C68-494F-849A-76B858D54746}" type="datetime1">
              <a:rPr lang="es-ES" smtClean="0"/>
              <a:t>24/09/2019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4EB6DA-6440-42C7-ADBB-E8162012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E9D850-676C-427B-803F-47B32E1D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522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5457B-1EA1-410F-B75E-F3D449D0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F7D177-46C0-42B4-B6CD-DE5B965CE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03DF8E-2F95-4F5D-896A-4829F0202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65514F-3AE2-4404-906A-3BF6DD5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E181-94A6-4FEE-9B2B-1DCAE2B979C4}" type="datetime1">
              <a:rPr lang="es-ES" smtClean="0"/>
              <a:t>24/09/2019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3D95D0-7D77-45D2-BA52-05B6EEE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5891EF-0E8A-4F76-9B89-A2E1DBF3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87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FAD4C-7D2E-4EF7-AD25-2189590A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D1439D-C004-46E2-A0FE-F372E7EC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7FC0FB-41B7-4A17-B580-76D45CD2C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1BC57B-F99C-44C3-B7D4-9FBF63CFC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A0F827-EB61-4A3F-BE46-B14F29E74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DC02B8-B59F-4F30-B973-0AF67F39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E594-1DCC-44CC-955A-3082A51A0D4E}" type="datetime1">
              <a:rPr lang="es-ES" smtClean="0"/>
              <a:t>24/09/2019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858240-D93C-435C-B99D-F5D95850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257BCB-1ECB-43A3-AB91-C9F33C5A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791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98EE5-4544-41E9-AA4B-87F44B9F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D04AAF-0071-44D4-BADC-F478E4D2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709-6915-4ACE-8686-212D3359B9F6}" type="datetime1">
              <a:rPr lang="es-ES" smtClean="0"/>
              <a:t>24/09/2019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BDB1F0-CA38-42DE-8705-E8E72CC2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8744E3-2F38-47DF-9FC0-155F42C5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90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B47FFD-119B-47B0-8CC7-E181B3F0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8C7-2D85-44D9-9EAE-7861112AE34A}" type="datetime1">
              <a:rPr lang="es-ES" smtClean="0"/>
              <a:t>24/09/2019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F5F3CE-0FCC-4916-91FC-E883B15F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BBFFD5-78A0-4D84-A9FB-A8B74A51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782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D7EDE-2EC5-4C11-A4D6-D639C6D2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0842C8-2C0A-42B6-9DC6-E6FEDF52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5F26F3-2DEA-4BA4-A31C-97DFB6440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103E01-8879-4732-BE72-10525A3C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DA0A-B5EF-48C4-BD73-D9FB024D8968}" type="datetime1">
              <a:rPr lang="es-ES" smtClean="0"/>
              <a:t>24/09/2019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8EC728-4486-4B38-B8EA-E8B4863F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A319C9-DB72-4EC3-995D-D91CF6F9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823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560E8-4832-4B38-B231-1DC359B0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3DDBB4-1DCD-43A1-B9B4-D2039BA29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D1B966-5BDC-447B-AD07-55E825771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32D649-2BD9-4BAA-92AB-8ABB5356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C04-0E81-4C4E-B687-EC75F072CFF9}" type="datetime1">
              <a:rPr lang="es-ES" smtClean="0"/>
              <a:t>24/09/2019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F5E850-3A64-461B-A091-70B89F24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D49327-195B-4884-91F4-87C55108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71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776D4F-081B-4C35-860B-6468D81A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C91438-7149-4581-9061-BAFCB0EC3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79BAAC-457A-446C-9272-414D25A8A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8F19-CF53-44F5-9779-DD949C4449E8}" type="datetime1">
              <a:rPr lang="es-ES" smtClean="0"/>
              <a:t>24/09/2019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CF1DC-DF17-4AF7-9DB1-101DC6E5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570357-04C0-4D66-B774-729FDFE8C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61CD-B942-4301-9E28-A4DA73DC1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76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>
            <a:extLst>
              <a:ext uri="{FF2B5EF4-FFF2-40B4-BE49-F238E27FC236}">
                <a16:creationId xmlns:a16="http://schemas.microsoft.com/office/drawing/2014/main" id="{8C76C2A3-7F38-453B-8D11-0686AFF41008}"/>
              </a:ext>
            </a:extLst>
          </p:cNvPr>
          <p:cNvSpPr/>
          <p:nvPr/>
        </p:nvSpPr>
        <p:spPr>
          <a:xfrm>
            <a:off x="361579" y="3575051"/>
            <a:ext cx="201612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Material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6DF83E50-B8D2-4481-A07C-F112D03DD7DA}"/>
              </a:ext>
            </a:extLst>
          </p:cNvPr>
          <p:cNvSpPr/>
          <p:nvPr/>
        </p:nvSpPr>
        <p:spPr>
          <a:xfrm>
            <a:off x="6986588" y="3575051"/>
            <a:ext cx="201612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Mentales-sensoriales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7DC940B9-473B-4449-A233-47F88E4A1FD4}"/>
              </a:ext>
            </a:extLst>
          </p:cNvPr>
          <p:cNvSpPr/>
          <p:nvPr/>
        </p:nvSpPr>
        <p:spPr>
          <a:xfrm>
            <a:off x="3724275" y="620713"/>
            <a:ext cx="201612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Relacionales</a:t>
            </a:r>
          </a:p>
        </p:txBody>
      </p:sp>
      <p:cxnSp>
        <p:nvCxnSpPr>
          <p:cNvPr id="15" name="14 Conector recto de flecha">
            <a:extLst>
              <a:ext uri="{FF2B5EF4-FFF2-40B4-BE49-F238E27FC236}">
                <a16:creationId xmlns:a16="http://schemas.microsoft.com/office/drawing/2014/main" id="{6BC1EADC-360B-4CD2-A327-72F20137D055}"/>
              </a:ext>
            </a:extLst>
          </p:cNvPr>
          <p:cNvCxnSpPr/>
          <p:nvPr/>
        </p:nvCxnSpPr>
        <p:spPr>
          <a:xfrm flipH="1" flipV="1">
            <a:off x="2500313" y="1916113"/>
            <a:ext cx="1566862" cy="10810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>
            <a:extLst>
              <a:ext uri="{FF2B5EF4-FFF2-40B4-BE49-F238E27FC236}">
                <a16:creationId xmlns:a16="http://schemas.microsoft.com/office/drawing/2014/main" id="{015FC01F-2E44-4399-9A00-78848F153994}"/>
              </a:ext>
            </a:extLst>
          </p:cNvPr>
          <p:cNvCxnSpPr/>
          <p:nvPr/>
        </p:nvCxnSpPr>
        <p:spPr>
          <a:xfrm>
            <a:off x="4743450" y="4221163"/>
            <a:ext cx="0" cy="11525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>
            <a:extLst>
              <a:ext uri="{FF2B5EF4-FFF2-40B4-BE49-F238E27FC236}">
                <a16:creationId xmlns:a16="http://schemas.microsoft.com/office/drawing/2014/main" id="{24B69767-37A5-4C80-A554-77E63737D605}"/>
              </a:ext>
            </a:extLst>
          </p:cNvPr>
          <p:cNvCxnSpPr/>
          <p:nvPr/>
        </p:nvCxnSpPr>
        <p:spPr>
          <a:xfrm flipV="1">
            <a:off x="5292725" y="1916113"/>
            <a:ext cx="1671638" cy="10810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Paralelogramo">
            <a:extLst>
              <a:ext uri="{FF2B5EF4-FFF2-40B4-BE49-F238E27FC236}">
                <a16:creationId xmlns:a16="http://schemas.microsoft.com/office/drawing/2014/main" id="{B0D35A0E-6563-4CB5-8C7B-945D102B45C6}"/>
              </a:ext>
            </a:extLst>
          </p:cNvPr>
          <p:cNvSpPr/>
          <p:nvPr/>
        </p:nvSpPr>
        <p:spPr>
          <a:xfrm>
            <a:off x="250825" y="1377950"/>
            <a:ext cx="2166938" cy="914400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dirty="0">
                <a:solidFill>
                  <a:schemeClr val="tx1"/>
                </a:solidFill>
              </a:rPr>
              <a:t>Existenciales</a:t>
            </a:r>
          </a:p>
        </p:txBody>
      </p:sp>
      <p:sp>
        <p:nvSpPr>
          <p:cNvPr id="26" name="25 Paralelogramo">
            <a:extLst>
              <a:ext uri="{FF2B5EF4-FFF2-40B4-BE49-F238E27FC236}">
                <a16:creationId xmlns:a16="http://schemas.microsoft.com/office/drawing/2014/main" id="{3FFA285C-29CC-489F-B3A9-36B8D5545519}"/>
              </a:ext>
            </a:extLst>
          </p:cNvPr>
          <p:cNvSpPr/>
          <p:nvPr/>
        </p:nvSpPr>
        <p:spPr>
          <a:xfrm>
            <a:off x="6964363" y="1458913"/>
            <a:ext cx="1781175" cy="91440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dirty="0">
                <a:solidFill>
                  <a:schemeClr val="tx1"/>
                </a:solidFill>
              </a:rPr>
              <a:t>Decir</a:t>
            </a:r>
          </a:p>
        </p:txBody>
      </p:sp>
      <p:sp>
        <p:nvSpPr>
          <p:cNvPr id="27" name="26 Paralelogramo">
            <a:extLst>
              <a:ext uri="{FF2B5EF4-FFF2-40B4-BE49-F238E27FC236}">
                <a16:creationId xmlns:a16="http://schemas.microsoft.com/office/drawing/2014/main" id="{DB22F95E-0FE6-4374-8409-41247D808DF5}"/>
              </a:ext>
            </a:extLst>
          </p:cNvPr>
          <p:cNvSpPr/>
          <p:nvPr/>
        </p:nvSpPr>
        <p:spPr>
          <a:xfrm>
            <a:off x="3756025" y="5394920"/>
            <a:ext cx="1896095" cy="914400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dirty="0">
                <a:solidFill>
                  <a:schemeClr val="tx1"/>
                </a:solidFill>
              </a:rPr>
              <a:t>Conducta</a:t>
            </a:r>
          </a:p>
        </p:txBody>
      </p:sp>
      <p:sp>
        <p:nvSpPr>
          <p:cNvPr id="28" name="27 Rectángulo">
            <a:extLst>
              <a:ext uri="{FF2B5EF4-FFF2-40B4-BE49-F238E27FC236}">
                <a16:creationId xmlns:a16="http://schemas.microsoft.com/office/drawing/2014/main" id="{DEA5072C-2AB5-4516-8D6B-E57F777F09F1}"/>
              </a:ext>
            </a:extLst>
          </p:cNvPr>
          <p:cNvSpPr/>
          <p:nvPr/>
        </p:nvSpPr>
        <p:spPr>
          <a:xfrm>
            <a:off x="4211638" y="2457450"/>
            <a:ext cx="1081087" cy="16922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ADF7B38-A46A-45EE-BA48-C169AC357089}"/>
              </a:ext>
            </a:extLst>
          </p:cNvPr>
          <p:cNvSpPr/>
          <p:nvPr/>
        </p:nvSpPr>
        <p:spPr>
          <a:xfrm>
            <a:off x="3595175" y="1684034"/>
            <a:ext cx="2325688" cy="23049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DAA1F44-F03D-45EC-A710-887F055FCEF3}"/>
              </a:ext>
            </a:extLst>
          </p:cNvPr>
          <p:cNvSpPr/>
          <p:nvPr/>
        </p:nvSpPr>
        <p:spPr>
          <a:xfrm>
            <a:off x="4460559" y="2222846"/>
            <a:ext cx="2325688" cy="23049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1081BDD-0EB6-4C85-A6F5-835375C45E78}"/>
              </a:ext>
            </a:extLst>
          </p:cNvPr>
          <p:cNvSpPr/>
          <p:nvPr/>
        </p:nvSpPr>
        <p:spPr>
          <a:xfrm>
            <a:off x="2761096" y="2224577"/>
            <a:ext cx="2325688" cy="23049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D44D327-AD4B-41C6-B220-E95C810EB6C6}"/>
              </a:ext>
            </a:extLst>
          </p:cNvPr>
          <p:cNvSpPr/>
          <p:nvPr/>
        </p:nvSpPr>
        <p:spPr>
          <a:xfrm>
            <a:off x="1212348" y="6477782"/>
            <a:ext cx="6496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1. Tipología verbal clásica (Halliday y </a:t>
            </a:r>
            <a:r>
              <a:rPr lang="es-ES_tradnl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Mathiessen</a:t>
            </a:r>
            <a:r>
              <a:rPr lang="es-ES_tradnl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2004)</a:t>
            </a: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8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0D0E0C-B264-4FA1-A50A-67E33988C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 b="5276"/>
          <a:stretch>
            <a:fillRect/>
          </a:stretch>
        </p:blipFill>
        <p:spPr bwMode="auto">
          <a:xfrm>
            <a:off x="1042988" y="1308100"/>
            <a:ext cx="7237412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>
            <a:extLst>
              <a:ext uri="{FF2B5EF4-FFF2-40B4-BE49-F238E27FC236}">
                <a16:creationId xmlns:a16="http://schemas.microsoft.com/office/drawing/2014/main" id="{55584F03-76DE-4729-BD65-58747B3EA810}"/>
              </a:ext>
            </a:extLst>
          </p:cNvPr>
          <p:cNvSpPr/>
          <p:nvPr/>
        </p:nvSpPr>
        <p:spPr>
          <a:xfrm>
            <a:off x="4356100" y="3195638"/>
            <a:ext cx="1800225" cy="936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4199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FCA56D6-9B58-416F-8D71-3B169506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5634" r="17812" b="3944"/>
          <a:stretch>
            <a:fillRect/>
          </a:stretch>
        </p:blipFill>
        <p:spPr bwMode="auto">
          <a:xfrm>
            <a:off x="684213" y="908050"/>
            <a:ext cx="7488237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>
            <a:extLst>
              <a:ext uri="{FF2B5EF4-FFF2-40B4-BE49-F238E27FC236}">
                <a16:creationId xmlns:a16="http://schemas.microsoft.com/office/drawing/2014/main" id="{B24F0E12-E80A-443E-B913-A7BFDA8514F6}"/>
              </a:ext>
            </a:extLst>
          </p:cNvPr>
          <p:cNvSpPr/>
          <p:nvPr/>
        </p:nvSpPr>
        <p:spPr>
          <a:xfrm>
            <a:off x="3995738" y="2713038"/>
            <a:ext cx="3168650" cy="725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4320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DD12E5A-088B-4AFB-AC6A-0E852D7E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6413" r="19360" b="7893"/>
          <a:stretch>
            <a:fillRect/>
          </a:stretch>
        </p:blipFill>
        <p:spPr bwMode="auto">
          <a:xfrm>
            <a:off x="611188" y="765175"/>
            <a:ext cx="8281987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>
            <a:extLst>
              <a:ext uri="{FF2B5EF4-FFF2-40B4-BE49-F238E27FC236}">
                <a16:creationId xmlns:a16="http://schemas.microsoft.com/office/drawing/2014/main" id="{22102D23-9F89-4BC9-9482-AB4BC060DF1D}"/>
              </a:ext>
            </a:extLst>
          </p:cNvPr>
          <p:cNvSpPr/>
          <p:nvPr/>
        </p:nvSpPr>
        <p:spPr>
          <a:xfrm>
            <a:off x="5975350" y="2349500"/>
            <a:ext cx="2917825" cy="998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94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E8964775-BDF4-4C8C-B1D9-94099F63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6897" r="25002" b="19234"/>
          <a:stretch>
            <a:fillRect/>
          </a:stretch>
        </p:blipFill>
        <p:spPr bwMode="auto">
          <a:xfrm>
            <a:off x="1116013" y="549275"/>
            <a:ext cx="65770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>
            <a:extLst>
              <a:ext uri="{FF2B5EF4-FFF2-40B4-BE49-F238E27FC236}">
                <a16:creationId xmlns:a16="http://schemas.microsoft.com/office/drawing/2014/main" id="{4C980EC8-1F15-4A70-A63E-9016A0CE3EB1}"/>
              </a:ext>
            </a:extLst>
          </p:cNvPr>
          <p:cNvSpPr/>
          <p:nvPr/>
        </p:nvSpPr>
        <p:spPr>
          <a:xfrm>
            <a:off x="2627313" y="3644900"/>
            <a:ext cx="2016125" cy="998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696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D1E00AA5-C47E-49CF-B074-24A86F1E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5977" r="29224" b="13257"/>
          <a:stretch>
            <a:fillRect/>
          </a:stretch>
        </p:blipFill>
        <p:spPr bwMode="auto">
          <a:xfrm>
            <a:off x="755650" y="765175"/>
            <a:ext cx="7591425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>
            <a:extLst>
              <a:ext uri="{FF2B5EF4-FFF2-40B4-BE49-F238E27FC236}">
                <a16:creationId xmlns:a16="http://schemas.microsoft.com/office/drawing/2014/main" id="{12AF90E6-1B56-498C-A708-2FCE99A37B8A}"/>
              </a:ext>
            </a:extLst>
          </p:cNvPr>
          <p:cNvSpPr/>
          <p:nvPr/>
        </p:nvSpPr>
        <p:spPr>
          <a:xfrm>
            <a:off x="5724525" y="1412875"/>
            <a:ext cx="2622550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5552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>
            <a:extLst>
              <a:ext uri="{FF2B5EF4-FFF2-40B4-BE49-F238E27FC236}">
                <a16:creationId xmlns:a16="http://schemas.microsoft.com/office/drawing/2014/main" id="{5E741CAA-3A9A-456E-A6A0-B0EA163C1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96899"/>
              </p:ext>
            </p:extLst>
          </p:nvPr>
        </p:nvGraphicFramePr>
        <p:xfrm>
          <a:off x="3491880" y="1052736"/>
          <a:ext cx="1656184" cy="4088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736">
                <a:tc>
                  <a:txBody>
                    <a:bodyPr/>
                    <a:lstStyle/>
                    <a:p>
                      <a:r>
                        <a:rPr lang="es-ES" sz="1100" dirty="0"/>
                        <a:t>Rasgos</a:t>
                      </a:r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8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8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23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</a:txBody>
                  <a:tcPr marL="91425" marR="91425" marT="45710" marB="45710"/>
                </a:tc>
                <a:extLst>
                  <a:ext uri="{0D108BD9-81ED-4DB2-BD59-A6C34878D82A}">
                    <a16:rowId xmlns:a16="http://schemas.microsoft.com/office/drawing/2014/main" val="2896433313"/>
                  </a:ext>
                </a:extLst>
              </a:tr>
              <a:tr h="72050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10" marB="45710"/>
                </a:tc>
                <a:extLst>
                  <a:ext uri="{0D108BD9-81ED-4DB2-BD59-A6C34878D82A}">
                    <a16:rowId xmlns:a16="http://schemas.microsoft.com/office/drawing/2014/main" val="344457570"/>
                  </a:ext>
                </a:extLst>
              </a:tr>
              <a:tr h="72050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45710" marB="45710"/>
                </a:tc>
                <a:extLst>
                  <a:ext uri="{0D108BD9-81ED-4DB2-BD59-A6C34878D82A}">
                    <a16:rowId xmlns:a16="http://schemas.microsoft.com/office/drawing/2014/main" val="63210962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603DCFE-EAAF-477A-9E3C-93DAF16BBB20}"/>
              </a:ext>
            </a:extLst>
          </p:cNvPr>
          <p:cNvSpPr/>
          <p:nvPr/>
        </p:nvSpPr>
        <p:spPr>
          <a:xfrm>
            <a:off x="2134117" y="5805264"/>
            <a:ext cx="437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2.  Combinación idealizada de rasgos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ight Brace 11">
            <a:extLst>
              <a:ext uri="{FF2B5EF4-FFF2-40B4-BE49-F238E27FC236}">
                <a16:creationId xmlns:a16="http://schemas.microsoft.com/office/drawing/2014/main" id="{07DA49DE-9EDD-46B1-BF0E-7BCB66473CC3}"/>
              </a:ext>
            </a:extLst>
          </p:cNvPr>
          <p:cNvSpPr/>
          <p:nvPr/>
        </p:nvSpPr>
        <p:spPr>
          <a:xfrm>
            <a:off x="5292080" y="1340768"/>
            <a:ext cx="443480" cy="10801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ight Brace 11">
            <a:extLst>
              <a:ext uri="{FF2B5EF4-FFF2-40B4-BE49-F238E27FC236}">
                <a16:creationId xmlns:a16="http://schemas.microsoft.com/office/drawing/2014/main" id="{C295564A-DA95-4B1F-9167-623AB3273B9A}"/>
              </a:ext>
            </a:extLst>
          </p:cNvPr>
          <p:cNvSpPr/>
          <p:nvPr/>
        </p:nvSpPr>
        <p:spPr>
          <a:xfrm>
            <a:off x="5296435" y="2556727"/>
            <a:ext cx="443480" cy="10801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ight Brace 11">
            <a:extLst>
              <a:ext uri="{FF2B5EF4-FFF2-40B4-BE49-F238E27FC236}">
                <a16:creationId xmlns:a16="http://schemas.microsoft.com/office/drawing/2014/main" id="{70BEAC12-6269-41A0-9317-D5A549DBB03B}"/>
              </a:ext>
            </a:extLst>
          </p:cNvPr>
          <p:cNvSpPr/>
          <p:nvPr/>
        </p:nvSpPr>
        <p:spPr>
          <a:xfrm>
            <a:off x="5292080" y="3672832"/>
            <a:ext cx="443480" cy="1468005"/>
          </a:xfrm>
          <a:prstGeom prst="rightBrace">
            <a:avLst>
              <a:gd name="adj1" fmla="val 3744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3BA750B-D04D-44E4-AA91-7A3CEEE0CD9B}"/>
              </a:ext>
            </a:extLst>
          </p:cNvPr>
          <p:cNvSpPr/>
          <p:nvPr/>
        </p:nvSpPr>
        <p:spPr>
          <a:xfrm>
            <a:off x="6012160" y="1628800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material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7DFFD64-D535-4BA6-B562-B494F7A419DD}"/>
              </a:ext>
            </a:extLst>
          </p:cNvPr>
          <p:cNvSpPr/>
          <p:nvPr/>
        </p:nvSpPr>
        <p:spPr>
          <a:xfrm>
            <a:off x="6021653" y="2844759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mental- sensorial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936E2D3-E930-4112-BB50-C920C612D61C}"/>
              </a:ext>
            </a:extLst>
          </p:cNvPr>
          <p:cNvSpPr/>
          <p:nvPr/>
        </p:nvSpPr>
        <p:spPr>
          <a:xfrm>
            <a:off x="6012160" y="4217000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relacional</a:t>
            </a:r>
            <a:endParaRPr lang="es-A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64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07057B-EF37-48FE-985D-0E6350D4EFD7}"/>
              </a:ext>
            </a:extLst>
          </p:cNvPr>
          <p:cNvSpPr/>
          <p:nvPr/>
        </p:nvSpPr>
        <p:spPr>
          <a:xfrm>
            <a:off x="2517591" y="5445224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3. Combinación efectiva de rasgos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5711DA0-04B3-42A7-AF52-5ED366430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73407"/>
              </p:ext>
            </p:extLst>
          </p:nvPr>
        </p:nvGraphicFramePr>
        <p:xfrm>
          <a:off x="1763688" y="1556792"/>
          <a:ext cx="3048000" cy="2593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49550952"/>
                    </a:ext>
                  </a:extLst>
                </a:gridCol>
              </a:tblGrid>
              <a:tr h="399184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ysClr val="windowText" lastClr="000000"/>
                          </a:solidFill>
                        </a:rPr>
                        <a:t>Rasgos</a:t>
                      </a:r>
                      <a:endParaRPr lang="es-AR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713528"/>
                  </a:ext>
                </a:extLst>
              </a:tr>
              <a:tr h="49812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Relacional</a:t>
                      </a:r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309058575"/>
                  </a:ext>
                </a:extLst>
              </a:tr>
              <a:tr h="49812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Relacional</a:t>
                      </a:r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509363400"/>
                  </a:ext>
                </a:extLst>
              </a:tr>
              <a:tr h="49812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Relacional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Mental</a:t>
                      </a:r>
                      <a:r>
                        <a:rPr lang="es-ES" sz="14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sensorial</a:t>
                      </a:r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528210069"/>
                  </a:ext>
                </a:extLst>
              </a:tr>
            </a:tbl>
          </a:graphicData>
        </a:graphic>
      </p:graphicFrame>
      <p:sp>
        <p:nvSpPr>
          <p:cNvPr id="8" name="Right Brace 11">
            <a:extLst>
              <a:ext uri="{FF2B5EF4-FFF2-40B4-BE49-F238E27FC236}">
                <a16:creationId xmlns:a16="http://schemas.microsoft.com/office/drawing/2014/main" id="{E031B926-CBC3-4BD1-8531-119A2B731EC0}"/>
              </a:ext>
            </a:extLst>
          </p:cNvPr>
          <p:cNvSpPr/>
          <p:nvPr/>
        </p:nvSpPr>
        <p:spPr>
          <a:xfrm>
            <a:off x="5004048" y="1938379"/>
            <a:ext cx="371472" cy="77054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ight Brace 11">
            <a:extLst>
              <a:ext uri="{FF2B5EF4-FFF2-40B4-BE49-F238E27FC236}">
                <a16:creationId xmlns:a16="http://schemas.microsoft.com/office/drawing/2014/main" id="{3AAD62AF-ACA2-493A-BDCC-5EA80F296D59}"/>
              </a:ext>
            </a:extLst>
          </p:cNvPr>
          <p:cNvSpPr/>
          <p:nvPr/>
        </p:nvSpPr>
        <p:spPr>
          <a:xfrm>
            <a:off x="5037253" y="2729231"/>
            <a:ext cx="371472" cy="69976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ight Brace 11">
            <a:extLst>
              <a:ext uri="{FF2B5EF4-FFF2-40B4-BE49-F238E27FC236}">
                <a16:creationId xmlns:a16="http://schemas.microsoft.com/office/drawing/2014/main" id="{87873F5D-FD68-4235-A2E5-1FE600CA4386}"/>
              </a:ext>
            </a:extLst>
          </p:cNvPr>
          <p:cNvSpPr/>
          <p:nvPr/>
        </p:nvSpPr>
        <p:spPr>
          <a:xfrm>
            <a:off x="5037253" y="3449311"/>
            <a:ext cx="371472" cy="69976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EC034FB7-DDEF-4741-B4DB-8A85319A6B0E}"/>
              </a:ext>
            </a:extLst>
          </p:cNvPr>
          <p:cNvSpPr/>
          <p:nvPr/>
        </p:nvSpPr>
        <p:spPr>
          <a:xfrm>
            <a:off x="5724128" y="2071621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material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A331A9F-00CE-46BD-A4DE-6FF3D7371371}"/>
              </a:ext>
            </a:extLst>
          </p:cNvPr>
          <p:cNvSpPr/>
          <p:nvPr/>
        </p:nvSpPr>
        <p:spPr>
          <a:xfrm>
            <a:off x="5724128" y="2822239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mental- sensorial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3A8DEC4-C4C8-4B9F-9D62-04DCA62A005B}"/>
              </a:ext>
            </a:extLst>
          </p:cNvPr>
          <p:cNvSpPr/>
          <p:nvPr/>
        </p:nvSpPr>
        <p:spPr>
          <a:xfrm>
            <a:off x="5727504" y="3547167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relacional</a:t>
            </a:r>
            <a:endParaRPr lang="es-A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02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86903B6-9C6F-49DE-ACAB-559C98A4B9AE}"/>
              </a:ext>
            </a:extLst>
          </p:cNvPr>
          <p:cNvSpPr/>
          <p:nvPr/>
        </p:nvSpPr>
        <p:spPr>
          <a:xfrm>
            <a:off x="2929214" y="5589240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4. Grados de concreción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59C7B3AD-C6B7-428C-B6AA-331B0E901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12925"/>
              </p:ext>
            </p:extLst>
          </p:nvPr>
        </p:nvGraphicFramePr>
        <p:xfrm>
          <a:off x="1763688" y="1556792"/>
          <a:ext cx="6048672" cy="3384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44955095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179983793"/>
                    </a:ext>
                  </a:extLst>
                </a:gridCol>
              </a:tblGrid>
              <a:tr h="520866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ysClr val="windowText" lastClr="000000"/>
                          </a:solidFill>
                        </a:rPr>
                        <a:t>Rasgos</a:t>
                      </a:r>
                      <a:endParaRPr lang="es-AR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ysClr val="windowText" lastClr="000000"/>
                          </a:solidFill>
                        </a:rPr>
                        <a:t>Grado de concreción</a:t>
                      </a:r>
                      <a:endParaRPr lang="es-AR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713528"/>
                  </a:ext>
                </a:extLst>
              </a:tr>
              <a:tr h="95450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Relacional</a:t>
                      </a:r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[+concreto]</a:t>
                      </a:r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309058575"/>
                  </a:ext>
                </a:extLst>
              </a:tr>
              <a:tr h="95450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Relacional</a:t>
                      </a:r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2.    [+ / - concreto]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509363400"/>
                  </a:ext>
                </a:extLst>
              </a:tr>
              <a:tr h="95450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Relacional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Mental</a:t>
                      </a:r>
                      <a:r>
                        <a:rPr lang="es-ES" sz="18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sensorial</a:t>
                      </a:r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ysClr val="windowText" lastClr="000000"/>
                          </a:solidFill>
                        </a:rPr>
                        <a:t>3.    [- concreto]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528210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433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>
            <a:extLst>
              <a:ext uri="{FF2B5EF4-FFF2-40B4-BE49-F238E27FC236}">
                <a16:creationId xmlns:a16="http://schemas.microsoft.com/office/drawing/2014/main" id="{A75A55F1-155A-434A-A228-A53F5CC8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70741"/>
              </p:ext>
            </p:extLst>
          </p:nvPr>
        </p:nvGraphicFramePr>
        <p:xfrm>
          <a:off x="755576" y="1556791"/>
          <a:ext cx="4104456" cy="33386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742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Rasgos</a:t>
                      </a:r>
                    </a:p>
                  </a:txBody>
                  <a:tcPr marL="91476" marR="91476" marT="45719" marB="457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Grado de concreción</a:t>
                      </a:r>
                    </a:p>
                  </a:txBody>
                  <a:tcPr marL="91476" marR="91476" marT="45719" marB="457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err="1">
                          <a:solidFill>
                            <a:schemeClr val="tx1"/>
                          </a:solidFill>
                        </a:rPr>
                        <a:t>Agentividad</a:t>
                      </a:r>
                      <a:endParaRPr lang="es-E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19" marB="457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5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1  [+concreto]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No causa pero ejecuta la naturaleza semántica del proceso;</a:t>
                      </a:r>
                      <a:r>
                        <a:rPr lang="es-ES" sz="1100" baseline="0" dirty="0"/>
                        <a:t>   </a:t>
                      </a:r>
                      <a:endParaRPr lang="es-ES" sz="11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9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2 [+/-</a:t>
                      </a:r>
                      <a:r>
                        <a:rPr lang="es-ES" sz="1100" baseline="0" dirty="0"/>
                        <a:t> concreto]</a:t>
                      </a:r>
                      <a:endParaRPr lang="es-ES" sz="1100" dirty="0"/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Causa y/o ejecuta</a:t>
                      </a:r>
                      <a:r>
                        <a:rPr lang="es-ES" sz="1100" baseline="0" dirty="0"/>
                        <a:t> </a:t>
                      </a:r>
                      <a:r>
                        <a:rPr lang="es-ES" sz="1100" dirty="0"/>
                        <a:t>la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naturaleza semántica del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proceso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05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3 [-</a:t>
                      </a:r>
                      <a:r>
                        <a:rPr lang="es-ES" sz="1100" baseline="0" dirty="0"/>
                        <a:t> concreto]</a:t>
                      </a:r>
                      <a:endParaRPr lang="es-ES" sz="11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1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1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No causa </a:t>
                      </a:r>
                      <a:r>
                        <a:rPr lang="es-ES" sz="1100" baseline="0" dirty="0"/>
                        <a:t> ni </a:t>
                      </a:r>
                      <a:r>
                        <a:rPr lang="es-ES" sz="1100" dirty="0"/>
                        <a:t>ejecuta</a:t>
                      </a:r>
                      <a:r>
                        <a:rPr lang="es-ES" sz="1100" baseline="0" dirty="0"/>
                        <a:t> </a:t>
                      </a:r>
                      <a:r>
                        <a:rPr lang="es-ES" sz="1100" dirty="0"/>
                        <a:t>la naturaleza semántica del proceso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979712" y="1512603"/>
            <a:ext cx="0" cy="3388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19872" y="1512603"/>
            <a:ext cx="0" cy="3388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4932040" y="2132856"/>
            <a:ext cx="443480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ight Brace 12"/>
          <p:cNvSpPr/>
          <p:nvPr/>
        </p:nvSpPr>
        <p:spPr>
          <a:xfrm>
            <a:off x="4932040" y="3034031"/>
            <a:ext cx="443480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ight Brace 13"/>
          <p:cNvSpPr/>
          <p:nvPr/>
        </p:nvSpPr>
        <p:spPr>
          <a:xfrm>
            <a:off x="4932040" y="3987038"/>
            <a:ext cx="443480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/>
          <p:cNvSpPr/>
          <p:nvPr/>
        </p:nvSpPr>
        <p:spPr>
          <a:xfrm>
            <a:off x="5580112" y="2338028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material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91931" y="3288299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mental- sensorial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74514" y="4192210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relacional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7068531-146D-4AC6-9A3A-35D65FC0C95D}"/>
              </a:ext>
            </a:extLst>
          </p:cNvPr>
          <p:cNvSpPr/>
          <p:nvPr/>
        </p:nvSpPr>
        <p:spPr>
          <a:xfrm>
            <a:off x="877985" y="5661248"/>
            <a:ext cx="7150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5. Zonas en función de rasgos, grados de concreción y agentividad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70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>
            <a:extLst>
              <a:ext uri="{FF2B5EF4-FFF2-40B4-BE49-F238E27FC236}">
                <a16:creationId xmlns:a16="http://schemas.microsoft.com/office/drawing/2014/main" id="{A75A55F1-155A-434A-A228-A53F5CC8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03067"/>
              </p:ext>
            </p:extLst>
          </p:nvPr>
        </p:nvGraphicFramePr>
        <p:xfrm>
          <a:off x="691465" y="1537692"/>
          <a:ext cx="4104456" cy="33386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742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Rasgos</a:t>
                      </a:r>
                    </a:p>
                  </a:txBody>
                  <a:tcPr marL="91476" marR="91476" marT="45719" marB="457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Grado de concreción</a:t>
                      </a:r>
                    </a:p>
                  </a:txBody>
                  <a:tcPr marL="91476" marR="91476" marT="45719" marB="457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err="1">
                          <a:solidFill>
                            <a:schemeClr val="tx1"/>
                          </a:solidFill>
                        </a:rPr>
                        <a:t>Agentividad</a:t>
                      </a:r>
                      <a:endParaRPr lang="es-E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76" marR="91476" marT="45719" marB="457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5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1  [+concreto]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No causa pero ejecuta la naturaleza semántica del proceso;</a:t>
                      </a:r>
                      <a:r>
                        <a:rPr lang="es-ES" sz="1100" baseline="0" dirty="0"/>
                        <a:t>   </a:t>
                      </a:r>
                      <a:endParaRPr lang="es-ES" sz="11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9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2 [+/-</a:t>
                      </a:r>
                      <a:r>
                        <a:rPr lang="es-ES" sz="1100" baseline="0" dirty="0"/>
                        <a:t> concreto]</a:t>
                      </a:r>
                      <a:endParaRPr lang="es-ES" sz="1100" dirty="0"/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Causa y/o ejecuta</a:t>
                      </a:r>
                      <a:r>
                        <a:rPr lang="es-ES" sz="1100" baseline="0" dirty="0"/>
                        <a:t> </a:t>
                      </a:r>
                      <a:r>
                        <a:rPr lang="es-ES" sz="1100" dirty="0"/>
                        <a:t>la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naturaleza semántica del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proceso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57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3 [-</a:t>
                      </a:r>
                      <a:r>
                        <a:rPr lang="es-ES" sz="1100" baseline="0" dirty="0"/>
                        <a:t> concreto]</a:t>
                      </a:r>
                      <a:endParaRPr lang="es-ES" sz="11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1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1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No causa </a:t>
                      </a:r>
                      <a:r>
                        <a:rPr lang="es-ES" sz="1100" baseline="0" dirty="0"/>
                        <a:t> ni </a:t>
                      </a:r>
                      <a:r>
                        <a:rPr lang="es-ES" sz="1100" dirty="0"/>
                        <a:t>ejecuta</a:t>
                      </a:r>
                      <a:r>
                        <a:rPr lang="es-ES" sz="1100" baseline="0" dirty="0"/>
                        <a:t> </a:t>
                      </a:r>
                      <a:r>
                        <a:rPr lang="es-ES" sz="1100" dirty="0"/>
                        <a:t>la naturaleza semántica del proceso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979712" y="1512603"/>
            <a:ext cx="0" cy="3388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19872" y="1512603"/>
            <a:ext cx="0" cy="3388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4932040" y="2132856"/>
            <a:ext cx="443480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ight Brace 12"/>
          <p:cNvSpPr/>
          <p:nvPr/>
        </p:nvSpPr>
        <p:spPr>
          <a:xfrm>
            <a:off x="4932040" y="3034031"/>
            <a:ext cx="443480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ight Brace 13"/>
          <p:cNvSpPr/>
          <p:nvPr/>
        </p:nvSpPr>
        <p:spPr>
          <a:xfrm>
            <a:off x="4932040" y="3987038"/>
            <a:ext cx="443480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/>
          <p:cNvSpPr/>
          <p:nvPr/>
        </p:nvSpPr>
        <p:spPr>
          <a:xfrm>
            <a:off x="5580112" y="2338028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material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91931" y="3288299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mental- sensorial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74514" y="4192210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Zona relacional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7093055" y="2132856"/>
            <a:ext cx="443480" cy="276858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angle 18"/>
          <p:cNvSpPr/>
          <p:nvPr/>
        </p:nvSpPr>
        <p:spPr>
          <a:xfrm>
            <a:off x="7740352" y="3265119"/>
            <a:ext cx="1271342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Sujeto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textual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E80593D-28AC-4E3D-8BF6-EEE297C60A0F}"/>
              </a:ext>
            </a:extLst>
          </p:cNvPr>
          <p:cNvSpPr/>
          <p:nvPr/>
        </p:nvSpPr>
        <p:spPr>
          <a:xfrm>
            <a:off x="2743693" y="5861726"/>
            <a:ext cx="3531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6. Alcance del sujeto textual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5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1498077"/>
              </p:ext>
            </p:extLst>
          </p:nvPr>
        </p:nvGraphicFramePr>
        <p:xfrm>
          <a:off x="1295400" y="1752600"/>
          <a:ext cx="7848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Flecha abajo 12"/>
          <p:cNvSpPr/>
          <p:nvPr/>
        </p:nvSpPr>
        <p:spPr>
          <a:xfrm rot="7821920">
            <a:off x="7008878" y="1921014"/>
            <a:ext cx="813567" cy="337054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SCURSO</a:t>
            </a:r>
          </a:p>
        </p:txBody>
      </p:sp>
      <p:sp>
        <p:nvSpPr>
          <p:cNvPr id="15" name="Flecha abajo 14"/>
          <p:cNvSpPr/>
          <p:nvPr/>
        </p:nvSpPr>
        <p:spPr>
          <a:xfrm rot="18617275">
            <a:off x="4289465" y="-311390"/>
            <a:ext cx="758137" cy="329731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7030A0"/>
                </a:solidFill>
              </a:rPr>
              <a:t>GRAMAT</a:t>
            </a:r>
          </a:p>
          <a:p>
            <a:pPr algn="ctr"/>
            <a:r>
              <a:rPr lang="es-ES_tradnl" b="1" dirty="0">
                <a:solidFill>
                  <a:srgbClr val="7030A0"/>
                </a:solidFill>
              </a:rPr>
              <a:t>I</a:t>
            </a:r>
          </a:p>
          <a:p>
            <a:pPr algn="ctr"/>
            <a:r>
              <a:rPr lang="es-ES_tradnl" b="1" dirty="0">
                <a:solidFill>
                  <a:srgbClr val="7030A0"/>
                </a:solidFill>
              </a:rPr>
              <a:t>CA</a:t>
            </a:r>
          </a:p>
          <a:p>
            <a:pPr algn="ctr"/>
            <a:r>
              <a:rPr lang="es-ES_tradnl" b="1" dirty="0">
                <a:solidFill>
                  <a:srgbClr val="7030A0"/>
                </a:solidFill>
              </a:rPr>
              <a:t>L</a:t>
            </a:r>
          </a:p>
        </p:txBody>
      </p:sp>
      <p:sp>
        <p:nvSpPr>
          <p:cNvPr id="6" name="2 Elipse">
            <a:extLst>
              <a:ext uri="{FF2B5EF4-FFF2-40B4-BE49-F238E27FC236}">
                <a16:creationId xmlns:a16="http://schemas.microsoft.com/office/drawing/2014/main" id="{55584F03-76DE-4729-BD65-58747B3EA810}"/>
              </a:ext>
            </a:extLst>
          </p:cNvPr>
          <p:cNvSpPr/>
          <p:nvPr/>
        </p:nvSpPr>
        <p:spPr>
          <a:xfrm>
            <a:off x="2483769" y="2922683"/>
            <a:ext cx="3384374" cy="201848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23E06F-975F-4A62-9293-55DA862831D3}"/>
              </a:ext>
            </a:extLst>
          </p:cNvPr>
          <p:cNvSpPr/>
          <p:nvPr/>
        </p:nvSpPr>
        <p:spPr>
          <a:xfrm>
            <a:off x="1295400" y="6316056"/>
            <a:ext cx="6804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7. Recurso: opción potencial, estrategia realizada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11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>
            <a:extLst>
              <a:ext uri="{FF2B5EF4-FFF2-40B4-BE49-F238E27FC236}">
                <a16:creationId xmlns:a16="http://schemas.microsoft.com/office/drawing/2014/main" id="{A75A55F1-155A-434A-A228-A53F5CC8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39931"/>
              </p:ext>
            </p:extLst>
          </p:nvPr>
        </p:nvGraphicFramePr>
        <p:xfrm>
          <a:off x="228695" y="1562782"/>
          <a:ext cx="3755802" cy="384157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90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742"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Rasgos</a:t>
                      </a:r>
                    </a:p>
                  </a:txBody>
                  <a:tcPr marL="91476" marR="91476" marT="45719" marB="457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Grado </a:t>
                      </a:r>
                    </a:p>
                    <a:p>
                      <a:pPr algn="l"/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de concreción</a:t>
                      </a:r>
                    </a:p>
                  </a:txBody>
                  <a:tcPr marL="91476" marR="91476" marT="45719" marB="457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Agentividad</a:t>
                      </a:r>
                    </a:p>
                    <a:p>
                      <a:pPr algn="l"/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gramatical</a:t>
                      </a:r>
                    </a:p>
                  </a:txBody>
                  <a:tcPr marL="91476" marR="91476" marT="45719" marB="457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55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1  [+concreto]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No causa pero ejecuta la naturaleza semántica del proceso;</a:t>
                      </a:r>
                      <a:r>
                        <a:rPr lang="es-ES" sz="1100" baseline="0" dirty="0"/>
                        <a:t>   </a:t>
                      </a:r>
                      <a:endParaRPr lang="es-ES" sz="1100" dirty="0"/>
                    </a:p>
                    <a:p>
                      <a:pPr marL="0" indent="0" algn="l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91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2 [+/-</a:t>
                      </a:r>
                      <a:r>
                        <a:rPr lang="es-ES" sz="1100" baseline="0" dirty="0"/>
                        <a:t> concreto]</a:t>
                      </a:r>
                      <a:endParaRPr lang="es-ES" sz="1100" dirty="0"/>
                    </a:p>
                    <a:p>
                      <a:pPr marL="342900" indent="-342900" algn="l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Causa y/o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ejecuta</a:t>
                      </a:r>
                      <a:r>
                        <a:rPr lang="es-ES" sz="1100" baseline="0" dirty="0"/>
                        <a:t> </a:t>
                      </a:r>
                      <a:r>
                        <a:rPr lang="es-ES" sz="1100" dirty="0"/>
                        <a:t>la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naturaleza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semántica del 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proceso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571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1100" dirty="0"/>
                        <a:t>Relacional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1100" dirty="0"/>
                        <a:t>Material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1100" dirty="0"/>
                        <a:t>Mental-sensorial</a:t>
                      </a:r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3 [-</a:t>
                      </a:r>
                      <a:r>
                        <a:rPr lang="es-ES" sz="1100" baseline="0" dirty="0"/>
                        <a:t> concreto]</a:t>
                      </a:r>
                      <a:endParaRPr lang="es-ES" sz="1100" dirty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ES" sz="1100" dirty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ES" sz="1100" dirty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/>
                        <a:t>No causa </a:t>
                      </a:r>
                      <a:r>
                        <a:rPr lang="es-ES" sz="1100" baseline="0" dirty="0"/>
                        <a:t> ni </a:t>
                      </a:r>
                      <a:r>
                        <a:rPr lang="es-ES" sz="1100" dirty="0"/>
                        <a:t>ejecuta</a:t>
                      </a:r>
                      <a:r>
                        <a:rPr lang="es-ES" sz="1100" baseline="0" dirty="0"/>
                        <a:t> </a:t>
                      </a:r>
                      <a:r>
                        <a:rPr lang="es-ES" sz="1100" dirty="0"/>
                        <a:t>la naturaleza semántica del proceso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ES" sz="1100" dirty="0"/>
                    </a:p>
                  </a:txBody>
                  <a:tcPr marL="91476" marR="91476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>
            <a:cxnSpLocks/>
          </p:cNvCxnSpPr>
          <p:nvPr/>
        </p:nvCxnSpPr>
        <p:spPr>
          <a:xfrm>
            <a:off x="1331640" y="1537692"/>
            <a:ext cx="0" cy="3866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2843808" y="1537691"/>
            <a:ext cx="0" cy="3866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4028393" y="1562783"/>
            <a:ext cx="493640" cy="384157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angle 18"/>
          <p:cNvSpPr/>
          <p:nvPr/>
        </p:nvSpPr>
        <p:spPr>
          <a:xfrm>
            <a:off x="4715234" y="3218996"/>
            <a:ext cx="933334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Sujeto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textual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94CF4FF-C62F-4601-9C66-9BE9766B7F4E}"/>
              </a:ext>
            </a:extLst>
          </p:cNvPr>
          <p:cNvSpPr/>
          <p:nvPr/>
        </p:nvSpPr>
        <p:spPr>
          <a:xfrm>
            <a:off x="2551254" y="5987019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A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8. Sujeto discursivo: alcance</a:t>
            </a:r>
            <a:endParaRPr lang="es-A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a 22">
            <a:extLst>
              <a:ext uri="{FF2B5EF4-FFF2-40B4-BE49-F238E27FC236}">
                <a16:creationId xmlns:a16="http://schemas.microsoft.com/office/drawing/2014/main" id="{8E637971-0FFA-42B2-9B48-AA8D02A7C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88814"/>
              </p:ext>
            </p:extLst>
          </p:nvPr>
        </p:nvGraphicFramePr>
        <p:xfrm>
          <a:off x="5706617" y="1562782"/>
          <a:ext cx="1241647" cy="3754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647">
                  <a:extLst>
                    <a:ext uri="{9D8B030D-6E8A-4147-A177-3AD203B41FA5}">
                      <a16:colId xmlns:a16="http://schemas.microsoft.com/office/drawing/2014/main" val="577369405"/>
                    </a:ext>
                  </a:extLst>
                </a:gridCol>
              </a:tblGrid>
              <a:tr h="347006">
                <a:tc>
                  <a:txBody>
                    <a:bodyPr/>
                    <a:lstStyle/>
                    <a:p>
                      <a:r>
                        <a:rPr lang="es-ES" sz="1100" b="1" dirty="0"/>
                        <a:t>Agentividad</a:t>
                      </a:r>
                    </a:p>
                    <a:p>
                      <a:r>
                        <a:rPr lang="es-ES" sz="1100" b="1" dirty="0"/>
                        <a:t>Discursiva</a:t>
                      </a:r>
                      <a:endParaRPr lang="es-ES" sz="1200" b="1" dirty="0"/>
                    </a:p>
                    <a:p>
                      <a:endParaRPr lang="es-E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32011"/>
                  </a:ext>
                </a:extLst>
              </a:tr>
              <a:tr h="3159917">
                <a:tc>
                  <a:txBody>
                    <a:bodyPr/>
                    <a:lstStyle/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endParaRPr lang="es-ES" sz="1200" dirty="0"/>
                    </a:p>
                    <a:p>
                      <a:r>
                        <a:rPr lang="es-ES" sz="1200" dirty="0"/>
                        <a:t>[+/-desplazada]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826413"/>
                  </a:ext>
                </a:extLst>
              </a:tr>
            </a:tbl>
          </a:graphicData>
        </a:graphic>
      </p:graphicFrame>
      <p:sp>
        <p:nvSpPr>
          <p:cNvPr id="24" name="Right Brace 17">
            <a:extLst>
              <a:ext uri="{FF2B5EF4-FFF2-40B4-BE49-F238E27FC236}">
                <a16:creationId xmlns:a16="http://schemas.microsoft.com/office/drawing/2014/main" id="{9974C4A0-3B7C-43DA-A49D-DD4ACD218679}"/>
              </a:ext>
            </a:extLst>
          </p:cNvPr>
          <p:cNvSpPr/>
          <p:nvPr/>
        </p:nvSpPr>
        <p:spPr>
          <a:xfrm>
            <a:off x="7064871" y="1550236"/>
            <a:ext cx="493640" cy="384157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FD9440DA-8285-4300-BBAD-1E6A90C6D219}"/>
              </a:ext>
            </a:extLst>
          </p:cNvPr>
          <p:cNvSpPr/>
          <p:nvPr/>
        </p:nvSpPr>
        <p:spPr>
          <a:xfrm>
            <a:off x="7839333" y="3218996"/>
            <a:ext cx="933334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Sujeto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discursivo</a:t>
            </a:r>
            <a:endParaRPr lang="es-A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86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BE97C6A-B6FA-4795-86C7-DBF9AA8F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 r="21523" b="3970"/>
          <a:stretch>
            <a:fillRect/>
          </a:stretch>
        </p:blipFill>
        <p:spPr bwMode="auto">
          <a:xfrm>
            <a:off x="234950" y="1268413"/>
            <a:ext cx="8008938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>
            <a:extLst>
              <a:ext uri="{FF2B5EF4-FFF2-40B4-BE49-F238E27FC236}">
                <a16:creationId xmlns:a16="http://schemas.microsoft.com/office/drawing/2014/main" id="{927F67B1-7A1E-410C-B13E-265BF3321128}"/>
              </a:ext>
            </a:extLst>
          </p:cNvPr>
          <p:cNvSpPr/>
          <p:nvPr/>
        </p:nvSpPr>
        <p:spPr>
          <a:xfrm>
            <a:off x="4139952" y="3250406"/>
            <a:ext cx="4003675" cy="936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" name="1 Elipse">
            <a:extLst>
              <a:ext uri="{FF2B5EF4-FFF2-40B4-BE49-F238E27FC236}">
                <a16:creationId xmlns:a16="http://schemas.microsoft.com/office/drawing/2014/main" id="{26CF6A35-DE65-4314-ACBF-C9ADC7ED3F07}"/>
              </a:ext>
            </a:extLst>
          </p:cNvPr>
          <p:cNvSpPr/>
          <p:nvPr/>
        </p:nvSpPr>
        <p:spPr>
          <a:xfrm>
            <a:off x="5148064" y="219075"/>
            <a:ext cx="3095824" cy="7699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 Agosto 2016</a:t>
            </a:r>
          </a:p>
          <a:p>
            <a:pPr algn="ctr">
              <a:defRPr/>
            </a:pPr>
            <a:r>
              <a:rPr lang="es-AR" dirty="0">
                <a:solidFill>
                  <a:schemeClr val="tx1"/>
                </a:solidFill>
              </a:rPr>
              <a:t>11:20</a:t>
            </a:r>
          </a:p>
        </p:txBody>
      </p:sp>
    </p:spTree>
    <p:extLst>
      <p:ext uri="{BB962C8B-B14F-4D97-AF65-F5344CB8AC3E}">
        <p14:creationId xmlns:p14="http://schemas.microsoft.com/office/powerpoint/2010/main" val="56842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9400</TotalTime>
  <Words>374</Words>
  <Application>Microsoft Office PowerPoint</Application>
  <PresentationFormat>Presentación en pantalla (4:3)</PresentationFormat>
  <Paragraphs>172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Salvio Menendez</cp:lastModifiedBy>
  <cp:revision>118</cp:revision>
  <dcterms:created xsi:type="dcterms:W3CDTF">2017-04-19T14:23:01Z</dcterms:created>
  <dcterms:modified xsi:type="dcterms:W3CDTF">2019-09-25T01:16:34Z</dcterms:modified>
</cp:coreProperties>
</file>